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6" r:id="rId7"/>
    <p:sldId id="268" r:id="rId8"/>
    <p:sldId id="267"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85"/>
    <p:restoredTop sz="94694"/>
  </p:normalViewPr>
  <p:slideViewPr>
    <p:cSldViewPr snapToGrid="0">
      <p:cViewPr varScale="1">
        <p:scale>
          <a:sx n="121" d="100"/>
          <a:sy n="121"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225C-2BC6-70C5-0081-59AC68C4EA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F804C4-6067-B84A-73EE-D6751CF1B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9E6F99-6B7C-1561-28DD-44E448E10FAB}"/>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5" name="Footer Placeholder 4">
            <a:extLst>
              <a:ext uri="{FF2B5EF4-FFF2-40B4-BE49-F238E27FC236}">
                <a16:creationId xmlns:a16="http://schemas.microsoft.com/office/drawing/2014/main" id="{0EC37D57-C3F8-4F02-FBFA-8034240DF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6D09E-2E0C-1AE6-CD4D-2EEA41E4CAF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295781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FFFE-C3F3-80CF-20BF-4724D3E558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2C6D2-C46F-4822-0B4F-4F941AB582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B8941-8DAB-92EE-6754-D67E90605F11}"/>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5" name="Footer Placeholder 4">
            <a:extLst>
              <a:ext uri="{FF2B5EF4-FFF2-40B4-BE49-F238E27FC236}">
                <a16:creationId xmlns:a16="http://schemas.microsoft.com/office/drawing/2014/main" id="{09D0D882-0DDF-507E-DF7F-E2D27856B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8B435-24C0-619F-C273-0592EFEBD0F8}"/>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40628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D1DA39-3C0C-9BF3-C27C-5B07496418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02254-997C-5F5C-E236-C266CC7A79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8E016-26C6-24D5-E3D7-1584E79A2086}"/>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5" name="Footer Placeholder 4">
            <a:extLst>
              <a:ext uri="{FF2B5EF4-FFF2-40B4-BE49-F238E27FC236}">
                <a16:creationId xmlns:a16="http://schemas.microsoft.com/office/drawing/2014/main" id="{97B43A4D-A00E-7EB2-F072-E675513E3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51D17-5F29-D86D-125D-7BB73F19DE7F}"/>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224896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EE1-495D-235F-D9C0-3ABFF30A7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7653F-F5CC-0B18-780A-CAD7E2748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22D00-F598-B682-8B31-C06DD6C3215D}"/>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5" name="Footer Placeholder 4">
            <a:extLst>
              <a:ext uri="{FF2B5EF4-FFF2-40B4-BE49-F238E27FC236}">
                <a16:creationId xmlns:a16="http://schemas.microsoft.com/office/drawing/2014/main" id="{CBAD5C6E-726B-D4E1-E511-FF941AB15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F7AE6-A0C1-2956-A7F1-DA0D4291D689}"/>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987688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6499C-B045-860D-3AFA-B67EC1507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C04F9-F370-0465-01B6-073BA632D8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A181D-395F-1BCB-158F-9699CC6F32E6}"/>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5" name="Footer Placeholder 4">
            <a:extLst>
              <a:ext uri="{FF2B5EF4-FFF2-40B4-BE49-F238E27FC236}">
                <a16:creationId xmlns:a16="http://schemas.microsoft.com/office/drawing/2014/main" id="{21785B31-5790-AB37-6536-AD0C56FA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91588-7CB0-B1F9-1D12-806ED96F7831}"/>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43766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9304-E437-0F24-3C6F-6BACEDB58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5068C-8894-3FC6-81AB-0895F271B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057582-CF0A-FC7E-C9C5-2B9E434F04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14F12E-5967-B035-F228-DE6F371FBD1E}"/>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6" name="Footer Placeholder 5">
            <a:extLst>
              <a:ext uri="{FF2B5EF4-FFF2-40B4-BE49-F238E27FC236}">
                <a16:creationId xmlns:a16="http://schemas.microsoft.com/office/drawing/2014/main" id="{EB669922-9110-1116-E6E2-4B9D92771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C2CC6-FDBD-65D7-8953-B45BFD66D54B}"/>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325600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E9C7-39AD-D747-38C6-0A77D35CB6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068F9A-E326-900B-F98F-09083174D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A107B-B7C1-843B-8058-55DF67447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702A76-B741-2C2C-4EAC-067CEA4E0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42A8AE-B70F-56D8-4E8A-A55EEC60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FC7EA-626C-8F7D-0FD6-C14A19661448}"/>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8" name="Footer Placeholder 7">
            <a:extLst>
              <a:ext uri="{FF2B5EF4-FFF2-40B4-BE49-F238E27FC236}">
                <a16:creationId xmlns:a16="http://schemas.microsoft.com/office/drawing/2014/main" id="{8EBE4992-FDC4-E7B8-4571-AC510CE83D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20C4BF-A846-7491-10CF-5317CF68663B}"/>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329311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6940-06FF-165E-0E03-7D2A6725EA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DFE20B-7E4A-9054-08C9-56931418E0D0}"/>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4" name="Footer Placeholder 3">
            <a:extLst>
              <a:ext uri="{FF2B5EF4-FFF2-40B4-BE49-F238E27FC236}">
                <a16:creationId xmlns:a16="http://schemas.microsoft.com/office/drawing/2014/main" id="{675CF53D-DE9B-7290-4927-87D7A57A2A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F4E15-9A63-505F-A30D-116E3AEBFDC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74025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FF9F0-A620-DAFD-8701-6527C7A5D890}"/>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3" name="Footer Placeholder 2">
            <a:extLst>
              <a:ext uri="{FF2B5EF4-FFF2-40B4-BE49-F238E27FC236}">
                <a16:creationId xmlns:a16="http://schemas.microsoft.com/office/drawing/2014/main" id="{99DEA0ED-3A2B-F369-35A8-A82353C5AE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A1A796-E3AB-35D5-1CA1-E2EC95C4EC13}"/>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67294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165C-5029-3219-015B-6F0B33430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BA524-CADB-9EB2-C772-20B2552A6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52FEC7-38B0-9299-7AFA-8A66E557B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C3913-8B98-232F-84D3-6BE809C39670}"/>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6" name="Footer Placeholder 5">
            <a:extLst>
              <a:ext uri="{FF2B5EF4-FFF2-40B4-BE49-F238E27FC236}">
                <a16:creationId xmlns:a16="http://schemas.microsoft.com/office/drawing/2014/main" id="{348A0CCD-32E8-89B5-6296-33B29FF2FC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8F9C-2C42-F370-066D-33C17BAE3C6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87407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194C-1AB6-FBBC-6A5F-D2D3D7B43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1E20C4-066D-84E7-AF6B-F3151E153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175CB7-C197-0951-6E49-3044A67FE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0DD43-8F91-825B-28DF-86BE56869D20}"/>
              </a:ext>
            </a:extLst>
          </p:cNvPr>
          <p:cNvSpPr>
            <a:spLocks noGrp="1"/>
          </p:cNvSpPr>
          <p:nvPr>
            <p:ph type="dt" sz="half" idx="10"/>
          </p:nvPr>
        </p:nvSpPr>
        <p:spPr/>
        <p:txBody>
          <a:bodyPr/>
          <a:lstStyle/>
          <a:p>
            <a:fld id="{C54B8CC8-CADF-4047-8D85-5FADCDD439C7}" type="datetimeFigureOut">
              <a:rPr lang="en-US" smtClean="0"/>
              <a:t>12/13/25</a:t>
            </a:fld>
            <a:endParaRPr lang="en-US"/>
          </a:p>
        </p:txBody>
      </p:sp>
      <p:sp>
        <p:nvSpPr>
          <p:cNvPr id="6" name="Footer Placeholder 5">
            <a:extLst>
              <a:ext uri="{FF2B5EF4-FFF2-40B4-BE49-F238E27FC236}">
                <a16:creationId xmlns:a16="http://schemas.microsoft.com/office/drawing/2014/main" id="{9AC866B6-643E-1CE8-6B4F-AB297C4FE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1DD6C-311C-A829-1BBA-F07EA4AC1385}"/>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81767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C62C18-91D3-DF09-6B15-0F841E11F5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7FA271-04BD-9F57-D67F-F4621E1EA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7B4310-4C27-7587-3F06-063EB61AD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4B8CC8-CADF-4047-8D85-5FADCDD439C7}" type="datetimeFigureOut">
              <a:rPr lang="en-US" smtClean="0"/>
              <a:t>12/13/25</a:t>
            </a:fld>
            <a:endParaRPr lang="en-US"/>
          </a:p>
        </p:txBody>
      </p:sp>
      <p:sp>
        <p:nvSpPr>
          <p:cNvPr id="5" name="Footer Placeholder 4">
            <a:extLst>
              <a:ext uri="{FF2B5EF4-FFF2-40B4-BE49-F238E27FC236}">
                <a16:creationId xmlns:a16="http://schemas.microsoft.com/office/drawing/2014/main" id="{9F3C7411-D247-A4C1-C05B-AB82172CA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5EB921-5450-167F-EEDC-6D8E6972F6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1FD32C-2ACF-D548-BDDF-30484DB0F627}" type="slidenum">
              <a:rPr lang="en-US" smtClean="0"/>
              <a:t>‹#›</a:t>
            </a:fld>
            <a:endParaRPr lang="en-US"/>
          </a:p>
        </p:txBody>
      </p:sp>
    </p:spTree>
    <p:extLst>
      <p:ext uri="{BB962C8B-B14F-4D97-AF65-F5344CB8AC3E}">
        <p14:creationId xmlns:p14="http://schemas.microsoft.com/office/powerpoint/2010/main" val="148301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landscape photo of a vineyard">
            <a:extLst>
              <a:ext uri="{FF2B5EF4-FFF2-40B4-BE49-F238E27FC236}">
                <a16:creationId xmlns:a16="http://schemas.microsoft.com/office/drawing/2014/main" id="{95AF56BF-CB77-6C3D-C1BE-6224E8F05EF1}"/>
              </a:ext>
            </a:extLst>
          </p:cNvPr>
          <p:cNvPicPr>
            <a:picLocks noChangeAspect="1"/>
          </p:cNvPicPr>
          <p:nvPr/>
        </p:nvPicPr>
        <p:blipFill>
          <a:blip r:embed="rId2">
            <a:alphaModFix amt="60000"/>
          </a:blip>
          <a:srcRect t="1573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A7F1CBC-F79B-B0DD-4177-F4B9DC21B692}"/>
              </a:ext>
            </a:extLst>
          </p:cNvPr>
          <p:cNvSpPr>
            <a:spLocks noGrp="1"/>
          </p:cNvSpPr>
          <p:nvPr>
            <p:ph type="ctrTitle"/>
          </p:nvPr>
        </p:nvSpPr>
        <p:spPr>
          <a:xfrm>
            <a:off x="838200" y="914402"/>
            <a:ext cx="10515600" cy="2985923"/>
          </a:xfrm>
        </p:spPr>
        <p:txBody>
          <a:bodyPr>
            <a:normAutofit/>
          </a:bodyPr>
          <a:lstStyle/>
          <a:p>
            <a:r>
              <a:rPr lang="en-US" sz="5200" dirty="0">
                <a:solidFill>
                  <a:srgbClr val="FFFFFF"/>
                </a:solidFill>
                <a:latin typeface="Arial Rounded MT Bold" panose="020F0704030504030204" pitchFamily="34" charset="77"/>
              </a:rPr>
              <a:t>Bacchus Winery</a:t>
            </a:r>
          </a:p>
        </p:txBody>
      </p:sp>
      <p:sp>
        <p:nvSpPr>
          <p:cNvPr id="3" name="Subtitle 2">
            <a:extLst>
              <a:ext uri="{FF2B5EF4-FFF2-40B4-BE49-F238E27FC236}">
                <a16:creationId xmlns:a16="http://schemas.microsoft.com/office/drawing/2014/main" id="{461BC224-82F0-5427-AE96-AC9C93B94480}"/>
              </a:ext>
            </a:extLst>
          </p:cNvPr>
          <p:cNvSpPr>
            <a:spLocks noGrp="1"/>
          </p:cNvSpPr>
          <p:nvPr>
            <p:ph type="subTitle" idx="1"/>
          </p:nvPr>
        </p:nvSpPr>
        <p:spPr>
          <a:xfrm>
            <a:off x="838200" y="4072040"/>
            <a:ext cx="10515600" cy="1384310"/>
          </a:xfrm>
        </p:spPr>
        <p:txBody>
          <a:bodyPr>
            <a:normAutofit fontScale="55000" lnSpcReduction="20000"/>
          </a:bodyPr>
          <a:lstStyle/>
          <a:p>
            <a:pPr fontAlgn="ctr"/>
            <a:r>
              <a:rPr lang="en-US" dirty="0">
                <a:solidFill>
                  <a:srgbClr val="FFFFFF"/>
                </a:solidFill>
              </a:rPr>
              <a:t>By</a:t>
            </a:r>
            <a:r>
              <a:rPr lang="en-US" dirty="0">
                <a:solidFill>
                  <a:schemeClr val="bg1"/>
                </a:solidFill>
              </a:rPr>
              <a:t> </a:t>
            </a:r>
          </a:p>
          <a:p>
            <a:pPr fontAlgn="ctr"/>
            <a:r>
              <a:rPr lang="en-US" dirty="0">
                <a:solidFill>
                  <a:schemeClr val="bg1"/>
                </a:solidFill>
              </a:rPr>
              <a:t>Jeffrey Crossdale</a:t>
            </a:r>
          </a:p>
          <a:p>
            <a:pPr fontAlgn="ctr"/>
            <a:r>
              <a:rPr lang="en-US" dirty="0">
                <a:solidFill>
                  <a:schemeClr val="bg1"/>
                </a:solidFill>
              </a:rPr>
              <a:t>Isaac Ellingson</a:t>
            </a:r>
          </a:p>
          <a:p>
            <a:pPr fontAlgn="ctr"/>
            <a:r>
              <a:rPr lang="en-US" dirty="0">
                <a:solidFill>
                  <a:schemeClr val="bg1"/>
                </a:solidFill>
              </a:rPr>
              <a:t>Patrice Moracchini</a:t>
            </a:r>
          </a:p>
          <a:p>
            <a:pPr fontAlgn="ctr"/>
            <a:r>
              <a:rPr lang="en-US" dirty="0">
                <a:solidFill>
                  <a:schemeClr val="bg1"/>
                </a:solidFill>
              </a:rPr>
              <a:t>Jose Velazquez Saenz</a:t>
            </a:r>
          </a:p>
          <a:p>
            <a:endParaRPr lang="en-US" dirty="0">
              <a:solidFill>
                <a:srgbClr val="FFFFFF"/>
              </a:solidFill>
            </a:endParaRPr>
          </a:p>
        </p:txBody>
      </p:sp>
      <p:sp>
        <p:nvSpPr>
          <p:cNvPr id="4" name="TextBox 3">
            <a:extLst>
              <a:ext uri="{FF2B5EF4-FFF2-40B4-BE49-F238E27FC236}">
                <a16:creationId xmlns:a16="http://schemas.microsoft.com/office/drawing/2014/main" id="{7C1AC9AF-1B96-58B3-92C5-EDBB675AFA4B}"/>
              </a:ext>
            </a:extLst>
          </p:cNvPr>
          <p:cNvSpPr txBox="1"/>
          <p:nvPr/>
        </p:nvSpPr>
        <p:spPr>
          <a:xfrm flipH="1">
            <a:off x="378370" y="87874"/>
            <a:ext cx="2596057" cy="369332"/>
          </a:xfrm>
          <a:prstGeom prst="rect">
            <a:avLst/>
          </a:prstGeom>
          <a:noFill/>
        </p:spPr>
        <p:txBody>
          <a:bodyPr wrap="square" rtlCol="0">
            <a:spAutoFit/>
          </a:bodyPr>
          <a:lstStyle/>
          <a:p>
            <a:r>
              <a:rPr lang="en-US" dirty="0">
                <a:solidFill>
                  <a:schemeClr val="bg1"/>
                </a:solidFill>
              </a:rPr>
              <a:t>Milestone #4 – CSD-310</a:t>
            </a:r>
          </a:p>
        </p:txBody>
      </p:sp>
      <p:sp>
        <p:nvSpPr>
          <p:cNvPr id="6" name="TextBox 5">
            <a:extLst>
              <a:ext uri="{FF2B5EF4-FFF2-40B4-BE49-F238E27FC236}">
                <a16:creationId xmlns:a16="http://schemas.microsoft.com/office/drawing/2014/main" id="{D485B83B-3331-D9D3-73A0-B212C6FAFB37}"/>
              </a:ext>
            </a:extLst>
          </p:cNvPr>
          <p:cNvSpPr txBox="1"/>
          <p:nvPr/>
        </p:nvSpPr>
        <p:spPr>
          <a:xfrm>
            <a:off x="10423637" y="131806"/>
            <a:ext cx="1389993" cy="369332"/>
          </a:xfrm>
          <a:prstGeom prst="rect">
            <a:avLst/>
          </a:prstGeom>
          <a:noFill/>
        </p:spPr>
        <p:txBody>
          <a:bodyPr wrap="square" rtlCol="0">
            <a:spAutoFit/>
          </a:bodyPr>
          <a:lstStyle/>
          <a:p>
            <a:r>
              <a:rPr lang="en-US" dirty="0">
                <a:solidFill>
                  <a:schemeClr val="bg1"/>
                </a:solidFill>
              </a:rPr>
              <a:t>Gold Team</a:t>
            </a:r>
          </a:p>
        </p:txBody>
      </p:sp>
    </p:spTree>
    <p:extLst>
      <p:ext uri="{BB962C8B-B14F-4D97-AF65-F5344CB8AC3E}">
        <p14:creationId xmlns:p14="http://schemas.microsoft.com/office/powerpoint/2010/main" val="319166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0225F-8472-B95A-9833-6FFB79603304}"/>
              </a:ext>
            </a:extLst>
          </p:cNvPr>
          <p:cNvSpPr>
            <a:spLocks noGrp="1"/>
          </p:cNvSpPr>
          <p:nvPr>
            <p:ph type="title"/>
          </p:nvPr>
        </p:nvSpPr>
        <p:spPr>
          <a:xfrm>
            <a:off x="761800" y="762001"/>
            <a:ext cx="5334197" cy="1708242"/>
          </a:xfrm>
        </p:spPr>
        <p:txBody>
          <a:bodyPr anchor="ctr">
            <a:normAutofit/>
          </a:bodyPr>
          <a:lstStyle/>
          <a:p>
            <a:r>
              <a:rPr lang="en-US" sz="4000" b="1" dirty="0"/>
              <a:t>CONCLUSION</a:t>
            </a:r>
          </a:p>
        </p:txBody>
      </p:sp>
      <p:sp>
        <p:nvSpPr>
          <p:cNvPr id="6" name="Content Placeholder 5">
            <a:extLst>
              <a:ext uri="{FF2B5EF4-FFF2-40B4-BE49-F238E27FC236}">
                <a16:creationId xmlns:a16="http://schemas.microsoft.com/office/drawing/2014/main" id="{CE356D0D-2917-3148-8702-F59D6A693D56}"/>
              </a:ext>
            </a:extLst>
          </p:cNvPr>
          <p:cNvSpPr>
            <a:spLocks noGrp="1"/>
          </p:cNvSpPr>
          <p:nvPr>
            <p:ph idx="1"/>
          </p:nvPr>
        </p:nvSpPr>
        <p:spPr>
          <a:xfrm>
            <a:off x="761800" y="2470244"/>
            <a:ext cx="5334197" cy="3769835"/>
          </a:xfrm>
        </p:spPr>
        <p:txBody>
          <a:bodyPr anchor="ctr">
            <a:normAutofit/>
          </a:bodyPr>
          <a:lstStyle/>
          <a:p>
            <a:pPr marL="0" indent="0">
              <a:buNone/>
            </a:pPr>
            <a:r>
              <a:rPr lang="en-US" sz="1700" dirty="0"/>
              <a:t>The newly implemented database provides Bacchus Winery with a centralized and reliable way to track suppliers, wine sales, distribution, and employee hours. It enables Stan and Davis to generate accurate reports showing supplier delivery performance, monthly sales trends by wine and distributor, and employee hours worked over the last four quarters.</a:t>
            </a:r>
          </a:p>
          <a:p>
            <a:pPr marL="0" indent="0">
              <a:buNone/>
            </a:pPr>
            <a:r>
              <a:rPr lang="en-US" sz="1700" dirty="0"/>
              <a:t>By replacing manual tracking with relational data, the winery can now produce a clear yearly snapshot of the business, make informed decisions, and improve efficiency. This system also creates a strong foundation for future growth. </a:t>
            </a:r>
          </a:p>
          <a:p>
            <a:endParaRPr lang="en-US" sz="1700" dirty="0"/>
          </a:p>
        </p:txBody>
      </p:sp>
      <p:pic>
        <p:nvPicPr>
          <p:cNvPr id="5" name="Picture 4" descr="Wine barrels">
            <a:extLst>
              <a:ext uri="{FF2B5EF4-FFF2-40B4-BE49-F238E27FC236}">
                <a16:creationId xmlns:a16="http://schemas.microsoft.com/office/drawing/2014/main" id="{D2C4103F-D06B-0CEC-7682-C54D124421C3}"/>
              </a:ext>
            </a:extLst>
          </p:cNvPr>
          <p:cNvPicPr>
            <a:picLocks noChangeAspect="1"/>
          </p:cNvPicPr>
          <p:nvPr/>
        </p:nvPicPr>
        <p:blipFill>
          <a:blip r:embed="rId2"/>
          <a:srcRect l="15200" r="32963"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576590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ield of green plants&#10;&#10;AI-generated content may be incorrect.">
            <a:extLst>
              <a:ext uri="{FF2B5EF4-FFF2-40B4-BE49-F238E27FC236}">
                <a16:creationId xmlns:a16="http://schemas.microsoft.com/office/drawing/2014/main" id="{D906FCE8-249E-9475-9278-DD2B114BA5B1}"/>
              </a:ext>
            </a:extLst>
          </p:cNvPr>
          <p:cNvPicPr>
            <a:picLocks noChangeAspect="1"/>
          </p:cNvPicPr>
          <p:nvPr/>
        </p:nvPicPr>
        <p:blipFill>
          <a:blip r:embed="rId2">
            <a:alphaModFix amt="60000"/>
          </a:blip>
          <a:srcRect t="2271"/>
          <a:stretch>
            <a:fillRect/>
          </a:stretch>
        </p:blipFill>
        <p:spPr>
          <a:xfrm>
            <a:off x="180975" y="276408"/>
            <a:ext cx="11823637" cy="6499784"/>
          </a:xfrm>
          <a:prstGeom prst="rect">
            <a:avLst/>
          </a:prstGeom>
        </p:spPr>
      </p:pic>
      <p:sp>
        <p:nvSpPr>
          <p:cNvPr id="2" name="Title 1">
            <a:extLst>
              <a:ext uri="{FF2B5EF4-FFF2-40B4-BE49-F238E27FC236}">
                <a16:creationId xmlns:a16="http://schemas.microsoft.com/office/drawing/2014/main" id="{944E66B3-B599-7EE9-2587-6D2F51AEB8BE}"/>
              </a:ext>
            </a:extLst>
          </p:cNvPr>
          <p:cNvSpPr>
            <a:spLocks noGrp="1"/>
          </p:cNvSpPr>
          <p:nvPr>
            <p:ph type="title"/>
          </p:nvPr>
        </p:nvSpPr>
        <p:spPr>
          <a:xfrm>
            <a:off x="838200" y="525195"/>
            <a:ext cx="10165218" cy="2806506"/>
          </a:xfrm>
        </p:spPr>
        <p:txBody>
          <a:bodyPr anchor="b">
            <a:normAutofit/>
          </a:bodyPr>
          <a:lstStyle/>
          <a:p>
            <a:r>
              <a:rPr lang="en-US" sz="4000" b="1" dirty="0">
                <a:solidFill>
                  <a:srgbClr val="FFFFFF"/>
                </a:solidFill>
              </a:rPr>
              <a:t>INTRODUCTION</a:t>
            </a:r>
          </a:p>
        </p:txBody>
      </p:sp>
      <p:sp>
        <p:nvSpPr>
          <p:cNvPr id="11" name="Content Placeholder 8">
            <a:extLst>
              <a:ext uri="{FF2B5EF4-FFF2-40B4-BE49-F238E27FC236}">
                <a16:creationId xmlns:a16="http://schemas.microsoft.com/office/drawing/2014/main" id="{04C6A3B7-C649-EC4F-EF9C-CCF8F7E90F8E}"/>
              </a:ext>
            </a:extLst>
          </p:cNvPr>
          <p:cNvSpPr>
            <a:spLocks noGrp="1"/>
          </p:cNvSpPr>
          <p:nvPr>
            <p:ph idx="1"/>
          </p:nvPr>
        </p:nvSpPr>
        <p:spPr>
          <a:xfrm>
            <a:off x="838200" y="3526300"/>
            <a:ext cx="10165218" cy="2588458"/>
          </a:xfrm>
        </p:spPr>
        <p:txBody>
          <a:bodyPr>
            <a:normAutofit fontScale="77500" lnSpcReduction="20000"/>
          </a:bodyPr>
          <a:lstStyle/>
          <a:p>
            <a:pPr marL="0" indent="0">
              <a:buNone/>
            </a:pPr>
            <a:r>
              <a:rPr lang="en-US" dirty="0">
                <a:solidFill>
                  <a:schemeClr val="bg1"/>
                </a:solidFill>
              </a:rPr>
              <a:t>Bacchus Winery is undergoing a significant transformation as it passes from its founder to his heirs. They want to implement numerous changes, manage their employees, facilitate their distributor orders, and track deliveries and inventory.</a:t>
            </a:r>
          </a:p>
          <a:p>
            <a:pPr marL="0" indent="0">
              <a:buNone/>
            </a:pPr>
            <a:r>
              <a:rPr lang="en-US" dirty="0">
                <a:solidFill>
                  <a:schemeClr val="bg1"/>
                </a:solidFill>
              </a:rPr>
              <a:t>Our Gold Team will help them create the database they need to fulfill these goals, including the creation of reports that highlight employee work hours, distributor order tracking, and underperforming wines. </a:t>
            </a:r>
          </a:p>
          <a:p>
            <a:pPr marL="0" indent="0">
              <a:buNone/>
            </a:pPr>
            <a:r>
              <a:rPr lang="en-US" dirty="0">
                <a:solidFill>
                  <a:schemeClr val="bg1"/>
                </a:solidFill>
              </a:rPr>
              <a:t>These new processes will help them manage employees and material resources and resolve issues to bring Bacchus Winery into a new era of expansion.</a:t>
            </a:r>
          </a:p>
        </p:txBody>
      </p:sp>
    </p:spTree>
    <p:extLst>
      <p:ext uri="{BB962C8B-B14F-4D97-AF65-F5344CB8AC3E}">
        <p14:creationId xmlns:p14="http://schemas.microsoft.com/office/powerpoint/2010/main" val="137894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90EA1F50-FAD3-BCF6-6C5B-83DEE3C2DE8F}"/>
              </a:ext>
            </a:extLst>
          </p:cNvPr>
          <p:cNvPicPr>
            <a:picLocks noChangeAspect="1"/>
          </p:cNvPicPr>
          <p:nvPr/>
        </p:nvPicPr>
        <p:blipFill>
          <a:blip r:embed="rId2">
            <a:alphaModFix amt="40000"/>
          </a:blip>
          <a:srcRect t="14841" b="14182"/>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28C6278-C3EB-D241-39D5-72BE97B537AE}"/>
              </a:ext>
            </a:extLst>
          </p:cNvPr>
          <p:cNvSpPr>
            <a:spLocks noGrp="1"/>
          </p:cNvSpPr>
          <p:nvPr>
            <p:ph type="title"/>
          </p:nvPr>
        </p:nvSpPr>
        <p:spPr>
          <a:xfrm>
            <a:off x="841249" y="941832"/>
            <a:ext cx="10506456" cy="2057400"/>
          </a:xfrm>
        </p:spPr>
        <p:txBody>
          <a:bodyPr anchor="b">
            <a:normAutofit/>
          </a:bodyPr>
          <a:lstStyle/>
          <a:p>
            <a:r>
              <a:rPr lang="en-US" sz="5000" b="1">
                <a:solidFill>
                  <a:schemeClr val="bg1"/>
                </a:solidFill>
              </a:rPr>
              <a:t>Case Study</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3A3BE1-1DDA-71D6-6303-EDA23F50690F}"/>
              </a:ext>
            </a:extLst>
          </p:cNvPr>
          <p:cNvSpPr>
            <a:spLocks noGrp="1"/>
          </p:cNvSpPr>
          <p:nvPr>
            <p:ph idx="1"/>
          </p:nvPr>
        </p:nvSpPr>
        <p:spPr>
          <a:xfrm>
            <a:off x="841248" y="3502152"/>
            <a:ext cx="10506456" cy="2670048"/>
          </a:xfrm>
        </p:spPr>
        <p:txBody>
          <a:bodyPr>
            <a:normAutofit/>
          </a:bodyPr>
          <a:lstStyle/>
          <a:p>
            <a:pPr marL="0" indent="0">
              <a:buNone/>
            </a:pPr>
            <a:r>
              <a:rPr lang="en-US" sz="1600">
                <a:solidFill>
                  <a:schemeClr val="bg1"/>
                </a:solidFill>
              </a:rPr>
              <a:t>Bacchus Winery is a small business run by Stan and Davis Bacchus. They employ roughly 25 people and face a number of challenges which require data collection and analysis.</a:t>
            </a:r>
          </a:p>
          <a:p>
            <a:pPr marL="0" indent="0">
              <a:buNone/>
            </a:pPr>
            <a:endParaRPr lang="en-US" sz="1600" b="1">
              <a:solidFill>
                <a:schemeClr val="bg1"/>
              </a:solidFill>
            </a:endParaRPr>
          </a:p>
          <a:p>
            <a:pPr marL="0" indent="0">
              <a:buNone/>
            </a:pPr>
            <a:r>
              <a:rPr lang="en-US" sz="1600" b="1">
                <a:solidFill>
                  <a:schemeClr val="bg1"/>
                </a:solidFill>
              </a:rPr>
              <a:t>Challenges and Questions</a:t>
            </a:r>
          </a:p>
          <a:p>
            <a:r>
              <a:rPr lang="en-US" sz="1600">
                <a:solidFill>
                  <a:schemeClr val="bg1"/>
                </a:solidFill>
              </a:rPr>
              <a:t> How many hours did employees work each quarter?</a:t>
            </a:r>
          </a:p>
          <a:p>
            <a:r>
              <a:rPr lang="en-US" sz="1600">
                <a:solidFill>
                  <a:schemeClr val="bg1"/>
                </a:solidFill>
              </a:rPr>
              <a:t>Are suppliers delivering on time?</a:t>
            </a:r>
          </a:p>
          <a:p>
            <a:r>
              <a:rPr lang="en-US" sz="1600">
                <a:solidFill>
                  <a:schemeClr val="bg1"/>
                </a:solidFill>
              </a:rPr>
              <a:t>Which distributors carry which wines?</a:t>
            </a:r>
          </a:p>
          <a:p>
            <a:r>
              <a:rPr lang="en-US" sz="1600">
                <a:solidFill>
                  <a:schemeClr val="bg1"/>
                </a:solidFill>
              </a:rPr>
              <a:t> Are some wines underperforming?</a:t>
            </a:r>
          </a:p>
          <a:p>
            <a:endParaRPr lang="en-US" sz="1600">
              <a:solidFill>
                <a:schemeClr val="bg1"/>
              </a:solidFill>
            </a:endParaRPr>
          </a:p>
        </p:txBody>
      </p:sp>
    </p:spTree>
    <p:extLst>
      <p:ext uri="{BB962C8B-B14F-4D97-AF65-F5344CB8AC3E}">
        <p14:creationId xmlns:p14="http://schemas.microsoft.com/office/powerpoint/2010/main" val="17803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969B5-2773-057A-342D-0CF216A7501E}"/>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ERD</a:t>
            </a:r>
          </a:p>
        </p:txBody>
      </p:sp>
      <p:pic>
        <p:nvPicPr>
          <p:cNvPr id="13" name="Picture 12" descr="A diagram of a product order&#10;&#10;AI-generated content may be incorrect.">
            <a:extLst>
              <a:ext uri="{FF2B5EF4-FFF2-40B4-BE49-F238E27FC236}">
                <a16:creationId xmlns:a16="http://schemas.microsoft.com/office/drawing/2014/main" id="{D00499DF-9661-0F9C-6599-B9C5F71F9520}"/>
              </a:ext>
            </a:extLst>
          </p:cNvPr>
          <p:cNvPicPr>
            <a:picLocks noChangeAspect="1"/>
          </p:cNvPicPr>
          <p:nvPr/>
        </p:nvPicPr>
        <p:blipFill>
          <a:blip r:embed="rId2"/>
          <a:stretch>
            <a:fillRect/>
          </a:stretch>
        </p:blipFill>
        <p:spPr>
          <a:xfrm>
            <a:off x="8147304" y="1090498"/>
            <a:ext cx="3758184" cy="3034733"/>
          </a:xfrm>
          <a:prstGeom prst="rect">
            <a:avLst/>
          </a:prstGeom>
        </p:spPr>
      </p:pic>
      <p:pic>
        <p:nvPicPr>
          <p:cNvPr id="7" name="Picture 6" descr="A diagram of a supply chain&#10;&#10;AI-generated content may be incorrect.">
            <a:extLst>
              <a:ext uri="{FF2B5EF4-FFF2-40B4-BE49-F238E27FC236}">
                <a16:creationId xmlns:a16="http://schemas.microsoft.com/office/drawing/2014/main" id="{E1014CB4-32C6-74DC-C4B6-48B438757A38}"/>
              </a:ext>
            </a:extLst>
          </p:cNvPr>
          <p:cNvPicPr>
            <a:picLocks noChangeAspect="1"/>
          </p:cNvPicPr>
          <p:nvPr/>
        </p:nvPicPr>
        <p:blipFill>
          <a:blip r:embed="rId3"/>
          <a:stretch>
            <a:fillRect/>
          </a:stretch>
        </p:blipFill>
        <p:spPr>
          <a:xfrm>
            <a:off x="4035869" y="1090498"/>
            <a:ext cx="4162202" cy="2923947"/>
          </a:xfrm>
          <a:prstGeom prst="rect">
            <a:avLst/>
          </a:prstGeom>
        </p:spPr>
      </p:pic>
      <p:pic>
        <p:nvPicPr>
          <p:cNvPr id="11" name="Content Placeholder 10" descr="A diagram of a machine&#10;&#10;AI-generated content may be incorrect.">
            <a:extLst>
              <a:ext uri="{FF2B5EF4-FFF2-40B4-BE49-F238E27FC236}">
                <a16:creationId xmlns:a16="http://schemas.microsoft.com/office/drawing/2014/main" id="{669B08DA-8749-17D1-D860-3D9316E6D8B1}"/>
              </a:ext>
            </a:extLst>
          </p:cNvPr>
          <p:cNvPicPr>
            <a:picLocks noGrp="1" noChangeAspect="1"/>
          </p:cNvPicPr>
          <p:nvPr>
            <p:ph idx="1"/>
          </p:nvPr>
        </p:nvPicPr>
        <p:blipFill>
          <a:blip r:embed="rId4"/>
          <a:stretch>
            <a:fillRect/>
          </a:stretch>
        </p:blipFill>
        <p:spPr>
          <a:xfrm>
            <a:off x="796740" y="2093157"/>
            <a:ext cx="3118154" cy="1005604"/>
          </a:xfrm>
          <a:prstGeom prst="rect">
            <a:avLst/>
          </a:prstGeom>
        </p:spPr>
      </p:pic>
      <p:sp>
        <p:nvSpPr>
          <p:cNvPr id="20"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49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7ADC-91B4-7503-A95B-A5D478B96C06}"/>
              </a:ext>
            </a:extLst>
          </p:cNvPr>
          <p:cNvSpPr>
            <a:spLocks noGrp="1"/>
          </p:cNvSpPr>
          <p:nvPr>
            <p:ph type="title"/>
          </p:nvPr>
        </p:nvSpPr>
        <p:spPr>
          <a:xfrm>
            <a:off x="761840" y="1138266"/>
            <a:ext cx="4544762" cy="616962"/>
          </a:xfrm>
        </p:spPr>
        <p:txBody>
          <a:bodyPr anchor="t">
            <a:normAutofit/>
          </a:bodyPr>
          <a:lstStyle/>
          <a:p>
            <a:r>
              <a:rPr lang="en-US" sz="3200" b="1">
                <a:ln w="22225">
                  <a:solidFill>
                    <a:srgbClr val="FFFFFF"/>
                  </a:solidFill>
                </a:ln>
              </a:rPr>
              <a:t>REPORTS</a:t>
            </a:r>
            <a:endParaRPr lang="en-US" sz="3200" b="1" dirty="0">
              <a:ln w="22225">
                <a:solidFill>
                  <a:srgbClr val="FFFFFF"/>
                </a:solidFill>
              </a:ln>
            </a:endParaRPr>
          </a:p>
        </p:txBody>
      </p:sp>
      <p:cxnSp>
        <p:nvCxnSpPr>
          <p:cNvPr id="51" name="Straight Connector 5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5DC8FB-184D-29C6-684B-8A96E6AB4E75}"/>
              </a:ext>
            </a:extLst>
          </p:cNvPr>
          <p:cNvSpPr>
            <a:spLocks noGrp="1"/>
          </p:cNvSpPr>
          <p:nvPr>
            <p:ph idx="1"/>
          </p:nvPr>
        </p:nvSpPr>
        <p:spPr>
          <a:xfrm>
            <a:off x="761840" y="1755228"/>
            <a:ext cx="4544762" cy="4224539"/>
          </a:xfrm>
        </p:spPr>
        <p:txBody>
          <a:bodyPr>
            <a:normAutofit/>
          </a:bodyPr>
          <a:lstStyle/>
          <a:p>
            <a:pPr marL="0" indent="0" algn="ctr">
              <a:buNone/>
            </a:pPr>
            <a:r>
              <a:rPr lang="en-US" sz="2000" b="1"/>
              <a:t>Quarterly Hours by Employee</a:t>
            </a:r>
          </a:p>
          <a:p>
            <a:pPr marL="0" indent="0" algn="ctr">
              <a:buNone/>
            </a:pPr>
            <a:endParaRPr lang="en-US" sz="2000"/>
          </a:p>
          <a:p>
            <a:pPr marL="0" indent="0" algn="ctr">
              <a:buNone/>
            </a:pPr>
            <a:r>
              <a:rPr lang="en-US" sz="2000"/>
              <a:t>This report shows a summary of hours worked per employee. It covers a whole year divided in quarters. This allows the managers to have an accurate representation of total hours each employee worked during the last four quarters. </a:t>
            </a:r>
          </a:p>
          <a:p>
            <a:pPr marL="0" indent="0">
              <a:buNone/>
            </a:pPr>
            <a:br>
              <a:rPr lang="en-US" sz="2000"/>
            </a:br>
            <a:endParaRPr lang="en-US" sz="2000"/>
          </a:p>
          <a:p>
            <a:endParaRPr lang="en-US" sz="2000" dirty="0"/>
          </a:p>
        </p:txBody>
      </p:sp>
      <p:pic>
        <p:nvPicPr>
          <p:cNvPr id="5" name="Picture 4" descr="Different colored organizers">
            <a:extLst>
              <a:ext uri="{FF2B5EF4-FFF2-40B4-BE49-F238E27FC236}">
                <a16:creationId xmlns:a16="http://schemas.microsoft.com/office/drawing/2014/main" id="{F3EC32A0-6746-6D3C-FF5B-DAF36CF8066B}"/>
              </a:ext>
            </a:extLst>
          </p:cNvPr>
          <p:cNvPicPr>
            <a:picLocks noChangeAspect="1"/>
          </p:cNvPicPr>
          <p:nvPr/>
        </p:nvPicPr>
        <p:blipFill>
          <a:blip r:embed="rId2"/>
          <a:srcRect b="7025"/>
          <a:stretch>
            <a:fillRect/>
          </a:stretch>
        </p:blipFill>
        <p:spPr>
          <a:xfrm>
            <a:off x="6082748" y="1929572"/>
            <a:ext cx="5334160" cy="3000457"/>
          </a:xfrm>
          <a:prstGeom prst="rect">
            <a:avLst/>
          </a:prstGeom>
        </p:spPr>
      </p:pic>
      <p:sp>
        <p:nvSpPr>
          <p:cNvPr id="4" name="AutoShape 2">
            <a:extLst>
              <a:ext uri="{FF2B5EF4-FFF2-40B4-BE49-F238E27FC236}">
                <a16:creationId xmlns:a16="http://schemas.microsoft.com/office/drawing/2014/main" id="{D2F03DEB-0233-C81D-1393-DC24FE02A1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E15553CB-E214-7690-1D05-97B628D2451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574A0D1-B9FA-B528-79CC-6D1729567F03}"/>
              </a:ext>
            </a:extLst>
          </p:cNvPr>
          <p:cNvPicPr>
            <a:picLocks noChangeAspect="1"/>
          </p:cNvPicPr>
          <p:nvPr/>
        </p:nvPicPr>
        <p:blipFill>
          <a:blip r:embed="rId3"/>
          <a:stretch>
            <a:fillRect/>
          </a:stretch>
        </p:blipFill>
        <p:spPr>
          <a:xfrm>
            <a:off x="862521" y="4858711"/>
            <a:ext cx="4343400" cy="1295400"/>
          </a:xfrm>
          <a:prstGeom prst="rect">
            <a:avLst/>
          </a:prstGeom>
        </p:spPr>
      </p:pic>
    </p:spTree>
    <p:extLst>
      <p:ext uri="{BB962C8B-B14F-4D97-AF65-F5344CB8AC3E}">
        <p14:creationId xmlns:p14="http://schemas.microsoft.com/office/powerpoint/2010/main" val="126212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fferent colored organizers">
            <a:extLst>
              <a:ext uri="{FF2B5EF4-FFF2-40B4-BE49-F238E27FC236}">
                <a16:creationId xmlns:a16="http://schemas.microsoft.com/office/drawing/2014/main" id="{CB21E6CD-8ED7-1B05-D72B-B77E33B29180}"/>
              </a:ext>
            </a:extLst>
          </p:cNvPr>
          <p:cNvPicPr>
            <a:picLocks noChangeAspect="1"/>
          </p:cNvPicPr>
          <p:nvPr/>
        </p:nvPicPr>
        <p:blipFill>
          <a:blip r:embed="rId2"/>
          <a:srcRect l="7348" r="7349" b="1"/>
          <a:stretch>
            <a:fillRect/>
          </a:stretch>
        </p:blipFill>
        <p:spPr>
          <a:xfrm>
            <a:off x="4801733" y="0"/>
            <a:ext cx="7390263"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7AB437-03A6-6804-8FC9-F8A93D18D2EE}"/>
              </a:ext>
            </a:extLst>
          </p:cNvPr>
          <p:cNvSpPr>
            <a:spLocks noGrp="1"/>
          </p:cNvSpPr>
          <p:nvPr>
            <p:ph type="title"/>
          </p:nvPr>
        </p:nvSpPr>
        <p:spPr>
          <a:xfrm>
            <a:off x="838200" y="365125"/>
            <a:ext cx="3822189" cy="893981"/>
          </a:xfrm>
        </p:spPr>
        <p:txBody>
          <a:bodyPr vert="horz" lIns="91440" tIns="45720" rIns="91440" bIns="45720" rtlCol="0" anchor="ctr">
            <a:normAutofit/>
          </a:bodyPr>
          <a:lstStyle/>
          <a:p>
            <a:r>
              <a:rPr lang="en-US" sz="4000">
                <a:ln w="22225">
                  <a:solidFill>
                    <a:schemeClr val="tx1"/>
                  </a:solidFill>
                  <a:miter lim="800000"/>
                </a:ln>
              </a:rPr>
              <a:t>REPORTS</a:t>
            </a:r>
            <a:endParaRPr lang="en-US" sz="4000" dirty="0">
              <a:ln w="22225">
                <a:solidFill>
                  <a:schemeClr val="tx1"/>
                </a:solidFill>
                <a:miter lim="800000"/>
              </a:ln>
            </a:endParaRPr>
          </a:p>
        </p:txBody>
      </p:sp>
      <p:sp>
        <p:nvSpPr>
          <p:cNvPr id="4" name="TextBox 3">
            <a:extLst>
              <a:ext uri="{FF2B5EF4-FFF2-40B4-BE49-F238E27FC236}">
                <a16:creationId xmlns:a16="http://schemas.microsoft.com/office/drawing/2014/main" id="{7DBE0A71-4282-C9F9-2B43-7A236D703FBB}"/>
              </a:ext>
            </a:extLst>
          </p:cNvPr>
          <p:cNvSpPr txBox="1"/>
          <p:nvPr/>
        </p:nvSpPr>
        <p:spPr>
          <a:xfrm>
            <a:off x="838199" y="1557619"/>
            <a:ext cx="3822189" cy="3742762"/>
          </a:xfrm>
          <a:prstGeom prst="rect">
            <a:avLst/>
          </a:prstGeom>
        </p:spPr>
        <p:txBody>
          <a:bodyPr vert="horz" lIns="91440" tIns="45720" rIns="91440" bIns="45720" rtlCol="0">
            <a:normAutofit/>
          </a:bodyPr>
          <a:lstStyle/>
          <a:p>
            <a:pPr algn="ctr">
              <a:lnSpc>
                <a:spcPct val="90000"/>
              </a:lnSpc>
              <a:spcAft>
                <a:spcPts val="600"/>
              </a:spcAft>
            </a:pPr>
            <a:r>
              <a:rPr lang="en-US" sz="1700" b="1" dirty="0"/>
              <a:t>Monthly Delivery Timeliness by Vendor</a:t>
            </a:r>
            <a:endParaRPr lang="en-US" sz="1700" dirty="0"/>
          </a:p>
          <a:p>
            <a:pPr>
              <a:lnSpc>
                <a:spcPct val="90000"/>
              </a:lnSpc>
              <a:spcAft>
                <a:spcPts val="600"/>
              </a:spcAft>
            </a:pPr>
            <a:endParaRPr lang="en-US" sz="1700" dirty="0"/>
          </a:p>
          <a:p>
            <a:pPr algn="ctr">
              <a:lnSpc>
                <a:spcPct val="90000"/>
              </a:lnSpc>
              <a:spcAft>
                <a:spcPts val="600"/>
              </a:spcAft>
            </a:pPr>
            <a:r>
              <a:rPr lang="en-US" sz="1700" dirty="0"/>
              <a:t>This report is an overview of the supply orders this month. It highlights which suppliers are delivering on time, which are delivering late, and how late they are on average. With this, the winery will be able to tell at a glance if there are large gaps between expected delivery and actual delivery.</a:t>
            </a:r>
          </a:p>
        </p:txBody>
      </p:sp>
      <p:pic>
        <p:nvPicPr>
          <p:cNvPr id="2052" name="Picture 4">
            <a:extLst>
              <a:ext uri="{FF2B5EF4-FFF2-40B4-BE49-F238E27FC236}">
                <a16:creationId xmlns:a16="http://schemas.microsoft.com/office/drawing/2014/main" id="{37F429F5-6CCD-46C0-83CD-FA9AFC305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55" y="4625113"/>
            <a:ext cx="7478110" cy="145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99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17B9B-DC92-718A-BF59-7DF4525C48DC}"/>
              </a:ext>
            </a:extLst>
          </p:cNvPr>
          <p:cNvSpPr>
            <a:spLocks noGrp="1"/>
          </p:cNvSpPr>
          <p:nvPr>
            <p:ph type="title"/>
          </p:nvPr>
        </p:nvSpPr>
        <p:spPr>
          <a:xfrm>
            <a:off x="639656" y="4722171"/>
            <a:ext cx="10909640" cy="1065836"/>
          </a:xfrm>
        </p:spPr>
        <p:txBody>
          <a:bodyPr vert="horz" lIns="91440" tIns="45720" rIns="91440" bIns="45720" rtlCol="0" anchor="ctr">
            <a:normAutofit/>
          </a:bodyPr>
          <a:lstStyle/>
          <a:p>
            <a:pPr algn="ctr"/>
            <a:r>
              <a:rPr lang="en-US" sz="6600" b="1" dirty="0"/>
              <a:t>REPORTS</a:t>
            </a:r>
          </a:p>
        </p:txBody>
      </p:sp>
      <p:pic>
        <p:nvPicPr>
          <p:cNvPr id="5" name="Picture 4" descr="Different colored organizers">
            <a:extLst>
              <a:ext uri="{FF2B5EF4-FFF2-40B4-BE49-F238E27FC236}">
                <a16:creationId xmlns:a16="http://schemas.microsoft.com/office/drawing/2014/main" id="{3C0F7365-6AE3-2676-6053-0600A6C9BF58}"/>
              </a:ext>
            </a:extLst>
          </p:cNvPr>
          <p:cNvPicPr>
            <a:picLocks noChangeAspect="1"/>
          </p:cNvPicPr>
          <p:nvPr/>
        </p:nvPicPr>
        <p:blipFill>
          <a:blip r:embed="rId2"/>
          <a:srcRect b="7025"/>
          <a:stretch>
            <a:fillRect/>
          </a:stretch>
        </p:blipFill>
        <p:spPr>
          <a:xfrm>
            <a:off x="320040" y="688661"/>
            <a:ext cx="5614416" cy="3158101"/>
          </a:xfrm>
          <a:prstGeom prst="rect">
            <a:avLst/>
          </a:prstGeom>
        </p:spPr>
      </p:pic>
      <p:pic>
        <p:nvPicPr>
          <p:cNvPr id="4" name="Picture 3">
            <a:extLst>
              <a:ext uri="{FF2B5EF4-FFF2-40B4-BE49-F238E27FC236}">
                <a16:creationId xmlns:a16="http://schemas.microsoft.com/office/drawing/2014/main" id="{1AE959B3-FC33-16C6-C382-F48AB0B95C5E}"/>
              </a:ext>
            </a:extLst>
          </p:cNvPr>
          <p:cNvPicPr>
            <a:picLocks noChangeAspect="1"/>
          </p:cNvPicPr>
          <p:nvPr/>
        </p:nvPicPr>
        <p:blipFill>
          <a:blip r:embed="rId3"/>
          <a:stretch>
            <a:fillRect/>
          </a:stretch>
        </p:blipFill>
        <p:spPr>
          <a:xfrm>
            <a:off x="6254496" y="2770585"/>
            <a:ext cx="5614416" cy="1951586"/>
          </a:xfrm>
          <a:prstGeom prst="rect">
            <a:avLst/>
          </a:prstGeom>
        </p:spPr>
      </p:pic>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B201D3-EE15-230E-599F-198B890554BD}"/>
              </a:ext>
            </a:extLst>
          </p:cNvPr>
          <p:cNvSpPr txBox="1"/>
          <p:nvPr/>
        </p:nvSpPr>
        <p:spPr>
          <a:xfrm>
            <a:off x="6759938" y="1298233"/>
            <a:ext cx="4603531" cy="1200329"/>
          </a:xfrm>
          <a:prstGeom prst="rect">
            <a:avLst/>
          </a:prstGeom>
          <a:noFill/>
        </p:spPr>
        <p:txBody>
          <a:bodyPr wrap="square" rtlCol="0">
            <a:spAutoFit/>
          </a:bodyPr>
          <a:lstStyle/>
          <a:p>
            <a:r>
              <a:rPr lang="en-US" dirty="0"/>
              <a:t>This report focuses on the distributor’s orders. It shows which wine has been ordered and assigns it to the distributor according to their ID in the database.</a:t>
            </a:r>
          </a:p>
        </p:txBody>
      </p:sp>
      <p:sp>
        <p:nvSpPr>
          <p:cNvPr id="7" name="TextBox 6">
            <a:extLst>
              <a:ext uri="{FF2B5EF4-FFF2-40B4-BE49-F238E27FC236}">
                <a16:creationId xmlns:a16="http://schemas.microsoft.com/office/drawing/2014/main" id="{7EA2DA45-A313-C813-8232-D00A1780CA58}"/>
              </a:ext>
            </a:extLst>
          </p:cNvPr>
          <p:cNvSpPr txBox="1"/>
          <p:nvPr/>
        </p:nvSpPr>
        <p:spPr>
          <a:xfrm>
            <a:off x="7551367" y="700661"/>
            <a:ext cx="3020673" cy="369332"/>
          </a:xfrm>
          <a:prstGeom prst="rect">
            <a:avLst/>
          </a:prstGeom>
          <a:noFill/>
        </p:spPr>
        <p:txBody>
          <a:bodyPr wrap="square" rtlCol="0">
            <a:spAutoFit/>
          </a:bodyPr>
          <a:lstStyle/>
          <a:p>
            <a:r>
              <a:rPr lang="en-US" b="1" dirty="0"/>
              <a:t>Wines by distributor</a:t>
            </a:r>
          </a:p>
        </p:txBody>
      </p:sp>
    </p:spTree>
    <p:extLst>
      <p:ext uri="{BB962C8B-B14F-4D97-AF65-F5344CB8AC3E}">
        <p14:creationId xmlns:p14="http://schemas.microsoft.com/office/powerpoint/2010/main" val="293030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490B1-0E57-1711-A42D-C98309FCA0BA}"/>
              </a:ext>
            </a:extLst>
          </p:cNvPr>
          <p:cNvSpPr>
            <a:spLocks noGrp="1"/>
          </p:cNvSpPr>
          <p:nvPr>
            <p:ph type="title"/>
          </p:nvPr>
        </p:nvSpPr>
        <p:spPr>
          <a:xfrm>
            <a:off x="761799" y="170952"/>
            <a:ext cx="5334197" cy="709447"/>
          </a:xfrm>
        </p:spPr>
        <p:txBody>
          <a:bodyPr anchor="ctr">
            <a:normAutofit/>
          </a:bodyPr>
          <a:lstStyle/>
          <a:p>
            <a:r>
              <a:rPr lang="en-US" sz="4000" b="1" dirty="0"/>
              <a:t>REPORTS</a:t>
            </a:r>
          </a:p>
        </p:txBody>
      </p:sp>
      <p:sp>
        <p:nvSpPr>
          <p:cNvPr id="3" name="Content Placeholder 2">
            <a:extLst>
              <a:ext uri="{FF2B5EF4-FFF2-40B4-BE49-F238E27FC236}">
                <a16:creationId xmlns:a16="http://schemas.microsoft.com/office/drawing/2014/main" id="{0ABEB4E5-8219-F483-6E3F-71CAE7EEF94B}"/>
              </a:ext>
            </a:extLst>
          </p:cNvPr>
          <p:cNvSpPr>
            <a:spLocks noGrp="1"/>
          </p:cNvSpPr>
          <p:nvPr>
            <p:ph idx="1"/>
          </p:nvPr>
        </p:nvSpPr>
        <p:spPr>
          <a:xfrm>
            <a:off x="761799" y="1051352"/>
            <a:ext cx="5334197" cy="2530048"/>
          </a:xfrm>
        </p:spPr>
        <p:txBody>
          <a:bodyPr anchor="ctr">
            <a:normAutofit fontScale="92500" lnSpcReduction="20000"/>
          </a:bodyPr>
          <a:lstStyle/>
          <a:p>
            <a:pPr marL="0" indent="0">
              <a:buNone/>
            </a:pPr>
            <a:r>
              <a:rPr lang="en-US" b="1" dirty="0"/>
              <a:t>Underperforming Wines</a:t>
            </a:r>
            <a:br>
              <a:rPr lang="en-US" dirty="0"/>
            </a:br>
            <a:endParaRPr lang="en-US" sz="2200" dirty="0"/>
          </a:p>
          <a:p>
            <a:pPr marL="0" indent="0" algn="ctr">
              <a:buNone/>
            </a:pPr>
            <a:r>
              <a:rPr lang="en-US" sz="2200" dirty="0"/>
              <a:t>This report lists any wines that fall below a predetermined sales volume, so that the winery can discover if any wines are not selling as expected. This "acceptable sales volume" is adjustable and can grow as the company expands.</a:t>
            </a:r>
            <a:br>
              <a:rPr lang="en-US" dirty="0"/>
            </a:br>
            <a:endParaRPr lang="en-US" dirty="0"/>
          </a:p>
          <a:p>
            <a:endParaRPr lang="en-US" sz="2000" dirty="0"/>
          </a:p>
        </p:txBody>
      </p:sp>
      <p:pic>
        <p:nvPicPr>
          <p:cNvPr id="5" name="Picture 4" descr="Different colored organizers">
            <a:extLst>
              <a:ext uri="{FF2B5EF4-FFF2-40B4-BE49-F238E27FC236}">
                <a16:creationId xmlns:a16="http://schemas.microsoft.com/office/drawing/2014/main" id="{952B6382-1425-978F-032C-BD3BCB69EF32}"/>
              </a:ext>
            </a:extLst>
          </p:cNvPr>
          <p:cNvPicPr>
            <a:picLocks noChangeAspect="1"/>
          </p:cNvPicPr>
          <p:nvPr/>
        </p:nvPicPr>
        <p:blipFill>
          <a:blip r:embed="rId2"/>
          <a:srcRect l="26562" r="26456"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3076" name="Picture 4">
            <a:extLst>
              <a:ext uri="{FF2B5EF4-FFF2-40B4-BE49-F238E27FC236}">
                <a16:creationId xmlns:a16="http://schemas.microsoft.com/office/drawing/2014/main" id="{3A5A0C60-6A8B-D734-7175-25C78F282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662" y="3429000"/>
            <a:ext cx="3107519" cy="115895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a:extLst>
              <a:ext uri="{FF2B5EF4-FFF2-40B4-BE49-F238E27FC236}">
                <a16:creationId xmlns:a16="http://schemas.microsoft.com/office/drawing/2014/main" id="{8852963E-163F-FA32-69CF-47A79578A2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a:extLst>
              <a:ext uri="{FF2B5EF4-FFF2-40B4-BE49-F238E27FC236}">
                <a16:creationId xmlns:a16="http://schemas.microsoft.com/office/drawing/2014/main" id="{C79A92E4-DE86-8B10-8660-6736D74D9839}"/>
              </a:ext>
            </a:extLst>
          </p:cNvPr>
          <p:cNvSpPr>
            <a:spLocks noChangeAspect="1" noChangeArrowheads="1"/>
          </p:cNvSpPr>
          <p:nvPr/>
        </p:nvSpPr>
        <p:spPr bwMode="auto">
          <a:xfrm>
            <a:off x="6096000" y="3429000"/>
            <a:ext cx="2564524" cy="25645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2555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A5D3-6D04-A387-59ED-9D7BB65D8676}"/>
              </a:ext>
            </a:extLst>
          </p:cNvPr>
          <p:cNvSpPr>
            <a:spLocks noGrp="1"/>
          </p:cNvSpPr>
          <p:nvPr>
            <p:ph type="title"/>
          </p:nvPr>
        </p:nvSpPr>
        <p:spPr>
          <a:xfrm>
            <a:off x="876694" y="972929"/>
            <a:ext cx="4500850" cy="1616203"/>
          </a:xfrm>
        </p:spPr>
        <p:txBody>
          <a:bodyPr vert="horz" lIns="91440" tIns="45720" rIns="91440" bIns="45720" rtlCol="0" anchor="t">
            <a:normAutofit/>
          </a:bodyPr>
          <a:lstStyle/>
          <a:p>
            <a:r>
              <a:rPr lang="en-US" sz="3200" b="1" kern="1200">
                <a:solidFill>
                  <a:schemeClr val="tx1"/>
                </a:solidFill>
                <a:latin typeface="+mj-lt"/>
                <a:ea typeface="+mj-ea"/>
                <a:cs typeface="+mj-cs"/>
              </a:rPr>
              <a:t> ASSUMPTIONS, UNCERTAINTIES</a:t>
            </a:r>
            <a:br>
              <a:rPr lang="en-US" sz="3200" kern="1200">
                <a:solidFill>
                  <a:schemeClr val="tx1"/>
                </a:solidFill>
                <a:latin typeface="+mj-lt"/>
                <a:ea typeface="+mj-ea"/>
                <a:cs typeface="+mj-cs"/>
              </a:rPr>
            </a:br>
            <a:endParaRPr lang="en-US" sz="3200" kern="1200">
              <a:solidFill>
                <a:schemeClr val="tx1"/>
              </a:solidFill>
              <a:latin typeface="+mj-lt"/>
              <a:ea typeface="+mj-ea"/>
              <a:cs typeface="+mj-cs"/>
            </a:endParaRPr>
          </a:p>
        </p:txBody>
      </p:sp>
      <p:pic>
        <p:nvPicPr>
          <p:cNvPr id="5" name="Picture 4" descr="Question marks in a line and one question mark is lit">
            <a:extLst>
              <a:ext uri="{FF2B5EF4-FFF2-40B4-BE49-F238E27FC236}">
                <a16:creationId xmlns:a16="http://schemas.microsoft.com/office/drawing/2014/main" id="{008FE3C8-3BE9-D737-DCF8-FE7AB29B7CE0}"/>
              </a:ext>
            </a:extLst>
          </p:cNvPr>
          <p:cNvPicPr>
            <a:picLocks noChangeAspect="1"/>
          </p:cNvPicPr>
          <p:nvPr/>
        </p:nvPicPr>
        <p:blipFill>
          <a:blip r:embed="rId2"/>
          <a:srcRect t="324" b="15407"/>
          <a:stretch>
            <a:fillRect/>
          </a:stretch>
        </p:blipFill>
        <p:spPr>
          <a:xfrm>
            <a:off x="838200" y="3118230"/>
            <a:ext cx="4539344" cy="2553361"/>
          </a:xfrm>
          <a:prstGeom prst="rect">
            <a:avLst/>
          </a:prstGeom>
        </p:spPr>
      </p:pic>
      <p:sp>
        <p:nvSpPr>
          <p:cNvPr id="20" name="TextBox 19">
            <a:extLst>
              <a:ext uri="{FF2B5EF4-FFF2-40B4-BE49-F238E27FC236}">
                <a16:creationId xmlns:a16="http://schemas.microsoft.com/office/drawing/2014/main" id="{FAEAE33E-6209-996B-0DF4-B275732B8BEF}"/>
              </a:ext>
            </a:extLst>
          </p:cNvPr>
          <p:cNvSpPr txBox="1"/>
          <p:nvPr/>
        </p:nvSpPr>
        <p:spPr>
          <a:xfrm>
            <a:off x="5570484" y="978195"/>
            <a:ext cx="5783316" cy="5003113"/>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1500" b="1" dirty="0"/>
              <a:t>Timekeeping Assumptions</a:t>
            </a:r>
            <a:endParaRPr lang="en-US" sz="1500" dirty="0"/>
          </a:p>
          <a:p>
            <a:pPr marL="171450" indent="-171450">
              <a:lnSpc>
                <a:spcPct val="90000"/>
              </a:lnSpc>
              <a:spcAft>
                <a:spcPts val="600"/>
              </a:spcAft>
              <a:buFont typeface="Arial" panose="020B0604020202020204" pitchFamily="34" charset="0"/>
              <a:buChar char="•"/>
            </a:pPr>
            <a:r>
              <a:rPr lang="en-US" sz="1200" dirty="0"/>
              <a:t>The winery does not need a computer system to track employee departments, wages, etc. - only hours worked.</a:t>
            </a:r>
          </a:p>
          <a:p>
            <a:pPr marL="171450" indent="-171450">
              <a:lnSpc>
                <a:spcPct val="90000"/>
              </a:lnSpc>
              <a:spcAft>
                <a:spcPts val="600"/>
              </a:spcAft>
              <a:buFont typeface="Arial" panose="020B0604020202020204" pitchFamily="34" charset="0"/>
              <a:buChar char="•"/>
            </a:pPr>
            <a:r>
              <a:rPr lang="en-US" sz="1200" dirty="0"/>
              <a:t>There is no need to track hours very closely; only the total worktime each day is needed.</a:t>
            </a:r>
            <a:br>
              <a:rPr lang="en-US" sz="1200" dirty="0"/>
            </a:br>
            <a:endParaRPr lang="en-US" sz="1200" dirty="0"/>
          </a:p>
          <a:p>
            <a:pPr>
              <a:lnSpc>
                <a:spcPct val="90000"/>
              </a:lnSpc>
              <a:spcAft>
                <a:spcPts val="600"/>
              </a:spcAft>
            </a:pPr>
            <a:r>
              <a:rPr lang="en-US" sz="1400" b="1" dirty="0"/>
              <a:t>Wine Assumptions</a:t>
            </a:r>
            <a:endParaRPr lang="en-US" sz="1400" dirty="0"/>
          </a:p>
          <a:p>
            <a:pPr marL="171450" indent="-171450">
              <a:lnSpc>
                <a:spcPct val="90000"/>
              </a:lnSpc>
              <a:spcAft>
                <a:spcPts val="600"/>
              </a:spcAft>
              <a:buFont typeface="Arial" panose="020B0604020202020204" pitchFamily="34" charset="0"/>
              <a:buChar char="•"/>
            </a:pPr>
            <a:r>
              <a:rPr lang="en-US" sz="1200" dirty="0"/>
              <a:t> The wines and distributors list could grow quite large, so we rejected some more compact report formats</a:t>
            </a:r>
          </a:p>
          <a:p>
            <a:pPr marL="171450" indent="-171450">
              <a:lnSpc>
                <a:spcPct val="90000"/>
              </a:lnSpc>
              <a:spcAft>
                <a:spcPts val="600"/>
              </a:spcAft>
              <a:buFont typeface="Arial" panose="020B0604020202020204" pitchFamily="34" charset="0"/>
              <a:buChar char="•"/>
            </a:pPr>
            <a:r>
              <a:rPr lang="en-US" sz="1200" dirty="0"/>
              <a:t>Wine sales can be tracked using one uniform unit of sale (such as bottles) across the entire catalogue.</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400" b="1" dirty="0"/>
              <a:t>Shipping and Supply Assumptions</a:t>
            </a:r>
            <a:endParaRPr lang="en-US" sz="1400" dirty="0"/>
          </a:p>
          <a:p>
            <a:pPr marL="171450" indent="-171450">
              <a:lnSpc>
                <a:spcPct val="90000"/>
              </a:lnSpc>
              <a:spcAft>
                <a:spcPts val="600"/>
              </a:spcAft>
              <a:buFont typeface="Arial" panose="020B0604020202020204" pitchFamily="34" charset="0"/>
              <a:buChar char="•"/>
            </a:pPr>
            <a:r>
              <a:rPr lang="en-US" sz="1200" dirty="0"/>
              <a:t>Each ingredient has only one preferred supplier</a:t>
            </a:r>
          </a:p>
          <a:p>
            <a:pPr marL="171450" indent="-171450">
              <a:lnSpc>
                <a:spcPct val="90000"/>
              </a:lnSpc>
              <a:spcAft>
                <a:spcPts val="600"/>
              </a:spcAft>
              <a:buFont typeface="Arial" panose="020B0604020202020204" pitchFamily="34" charset="0"/>
              <a:buChar char="•"/>
            </a:pPr>
            <a:r>
              <a:rPr lang="en-US" sz="1200" dirty="0"/>
              <a:t>A shipment to or from the winery is small enough that</a:t>
            </a:r>
          </a:p>
          <a:p>
            <a:pPr marL="628650" lvl="1" indent="-228600">
              <a:lnSpc>
                <a:spcPct val="90000"/>
              </a:lnSpc>
              <a:spcAft>
                <a:spcPts val="600"/>
              </a:spcAft>
              <a:buFont typeface="Wingdings" pitchFamily="2" charset="2"/>
              <a:buChar char="v"/>
            </a:pPr>
            <a:r>
              <a:rPr lang="en-US" sz="1200" dirty="0"/>
              <a:t>it can all be shipped at once</a:t>
            </a:r>
          </a:p>
          <a:p>
            <a:pPr marL="628650" lvl="1" indent="-228600">
              <a:lnSpc>
                <a:spcPct val="90000"/>
              </a:lnSpc>
              <a:spcAft>
                <a:spcPts val="600"/>
              </a:spcAft>
              <a:buFont typeface="Wingdings" pitchFamily="2" charset="2"/>
              <a:buChar char="v"/>
            </a:pPr>
            <a:r>
              <a:rPr lang="en-US" sz="1200" dirty="0"/>
              <a:t>on the same carrier</a:t>
            </a:r>
          </a:p>
          <a:p>
            <a:pPr marL="571500" lvl="1" indent="-171450">
              <a:lnSpc>
                <a:spcPct val="90000"/>
              </a:lnSpc>
              <a:spcAft>
                <a:spcPts val="600"/>
              </a:spcAft>
              <a:buFont typeface="Wingdings" pitchFamily="2" charset="2"/>
              <a:buChar char="v"/>
            </a:pPr>
            <a:r>
              <a:rPr lang="en-US" sz="1200" dirty="0"/>
              <a:t>and needs only one tracking number.</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500" b="1" dirty="0"/>
              <a:t>Stockkeeping Assumptions</a:t>
            </a:r>
            <a:endParaRPr lang="en-US" sz="1500" dirty="0"/>
          </a:p>
          <a:p>
            <a:pPr marL="171450" indent="-171450">
              <a:lnSpc>
                <a:spcPct val="90000"/>
              </a:lnSpc>
              <a:spcAft>
                <a:spcPts val="600"/>
              </a:spcAft>
              <a:buFont typeface="Arial" panose="020B0604020202020204" pitchFamily="34" charset="0"/>
              <a:buChar char="•"/>
            </a:pPr>
            <a:r>
              <a:rPr lang="en-US" sz="1200" dirty="0"/>
              <a:t>We do not need to keep track of supply or product locations</a:t>
            </a:r>
          </a:p>
          <a:p>
            <a:pPr marL="171450" indent="-171450">
              <a:lnSpc>
                <a:spcPct val="90000"/>
              </a:lnSpc>
              <a:spcAft>
                <a:spcPts val="600"/>
              </a:spcAft>
              <a:buFont typeface="Arial" panose="020B0604020202020204" pitchFamily="34" charset="0"/>
              <a:buChar char="•"/>
            </a:pPr>
            <a:r>
              <a:rPr lang="en-US" sz="1200" dirty="0"/>
              <a:t>Supplies come in some trackable unit, and each item of supply is indistinguishable from another item.</a:t>
            </a:r>
          </a:p>
          <a:p>
            <a:pPr marL="171450" indent="-171450">
              <a:lnSpc>
                <a:spcPct val="90000"/>
              </a:lnSpc>
              <a:spcAft>
                <a:spcPts val="600"/>
              </a:spcAft>
              <a:buFont typeface="Arial" panose="020B0604020202020204" pitchFamily="34" charset="0"/>
              <a:buChar char="•"/>
            </a:pPr>
            <a:r>
              <a:rPr lang="en-US" sz="1200" dirty="0"/>
              <a:t>Stock does not spoil, and it's not necessary to track freshness.</a:t>
            </a:r>
          </a:p>
          <a:p>
            <a:pPr indent="-228600">
              <a:lnSpc>
                <a:spcPct val="90000"/>
              </a:lnSpc>
              <a:spcAft>
                <a:spcPts val="600"/>
              </a:spcAft>
              <a:buFont typeface="Arial" panose="020B0604020202020204" pitchFamily="34" charset="0"/>
              <a:buChar char="•"/>
            </a:pPr>
            <a:endParaRPr lang="en-US" sz="1000" dirty="0"/>
          </a:p>
        </p:txBody>
      </p:sp>
      <p:grpSp>
        <p:nvGrpSpPr>
          <p:cNvPr id="41" name="Group 40">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2" name="Rectangle 41">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3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1478</TotalTime>
  <Words>653</Words>
  <Application>Microsoft Macintosh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Arial Rounded MT Bold</vt:lpstr>
      <vt:lpstr>Calibri</vt:lpstr>
      <vt:lpstr>Wingdings</vt:lpstr>
      <vt:lpstr>Office Theme</vt:lpstr>
      <vt:lpstr>Bacchus Winery</vt:lpstr>
      <vt:lpstr>INTRODUCTION</vt:lpstr>
      <vt:lpstr>Case Study</vt:lpstr>
      <vt:lpstr>ERD</vt:lpstr>
      <vt:lpstr>REPORTS</vt:lpstr>
      <vt:lpstr>REPORTS</vt:lpstr>
      <vt:lpstr>REPORTS</vt:lpstr>
      <vt:lpstr>REPORTS</vt:lpstr>
      <vt:lpstr> ASSUMPTIONS, UNCERTAINTIES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Patrice Moracchini</dc:creator>
  <cp:lastModifiedBy>Patrice Moracchini</cp:lastModifiedBy>
  <cp:revision>4</cp:revision>
  <dcterms:created xsi:type="dcterms:W3CDTF">2025-12-13T19:36:45Z</dcterms:created>
  <dcterms:modified xsi:type="dcterms:W3CDTF">2025-12-14T20:15:00Z</dcterms:modified>
</cp:coreProperties>
</file>